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7" r:id="rId3"/>
    <p:sldId id="269" r:id="rId4"/>
    <p:sldId id="270" r:id="rId5"/>
    <p:sldId id="266" r:id="rId6"/>
    <p:sldId id="274" r:id="rId7"/>
    <p:sldId id="272" r:id="rId8"/>
    <p:sldId id="273" r:id="rId9"/>
    <p:sldId id="271" r:id="rId10"/>
    <p:sldId id="275" r:id="rId11"/>
    <p:sldId id="277" r:id="rId12"/>
    <p:sldId id="276" r:id="rId13"/>
    <p:sldId id="278" r:id="rId14"/>
    <p:sldId id="264" r:id="rId15"/>
    <p:sldId id="27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51CB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2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461" y="11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F11FBD-9BF4-4007-93B9-57DFA5BB785B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BE3200-F1FF-487E-BD5C-6D098E350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16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0E1E5-6E04-413B-9117-B8CEF6FCE6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594972-6D2F-46B4-B7B1-E8F0DC801A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18BAB-76C7-4D8F-80F8-D095C1526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42576-19D7-4EE5-9568-616C56E2D061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E07AE-6A77-40AE-82D3-C7C18E2F3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D320B-4B61-4083-AB96-390D3AF24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5078-3848-4F37-9978-6162C7315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197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5D900-0295-4EA2-829D-C6E62C699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D908A2-441E-4D04-9DDD-12AB0BC55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47A62-307F-4DBB-BA04-F757C204E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42576-19D7-4EE5-9568-616C56E2D061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1287A-9488-4A1D-9D22-C1765A7E5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4C88B-F35A-4F62-8C1A-36A1296B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5078-3848-4F37-9978-6162C7315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045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C5A4F2-C4F5-4AF3-B089-B931D33218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07970D-3F77-43DA-B2AC-DB09B64B4D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43EE5-FB63-49CC-AB97-B062FC738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42576-19D7-4EE5-9568-616C56E2D061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0A4CA-6A9D-4DDA-9C55-41592E422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A7A0C-37D2-42F8-BE63-5482CC73A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5078-3848-4F37-9978-6162C7315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238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0D83D-4CCB-400D-9CEC-47CB8859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FB5E7-2F4F-468B-9B3A-CD7E2CF57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B65A4-54D8-4FB4-95A2-4C326EBB6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42576-19D7-4EE5-9568-616C56E2D061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CDB6-1F62-4F11-8CE1-F8F07C479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0E544-A362-4791-BBB1-A6904E5A2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5078-3848-4F37-9978-6162C7315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25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6E7E-B173-428B-9EFF-6A15350C7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A2239-E810-43D0-84E7-C858C32E7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2387D-FB8B-49EA-9FE8-228F4A32D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42576-19D7-4EE5-9568-616C56E2D061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FEE92-B0AE-41B4-8C46-D5F402B2E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4F23F-EAF1-4B4A-9DDC-C9A4CEB89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5078-3848-4F37-9978-6162C7315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647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2771-8D7D-4464-A3A9-C722B9AE8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55773-6B18-4EC3-8078-822D464AA9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F1E113-C104-46DD-B694-3BFEF2262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5763F4-372A-4907-9415-170B9AAA5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42576-19D7-4EE5-9568-616C56E2D061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7DC9AA-FB52-4BE8-9F30-A5C54FAD0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300587-E0A5-4357-9B48-F019E44EA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5078-3848-4F37-9978-6162C7315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536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30C5A-82EA-44E5-862A-CCA83FD3D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EFD39-6F9D-4DE0-87E8-70BA28861C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EB1A7E-0A09-45DC-A7CE-EC9125456C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ECC44-B310-48AF-B643-BAB623CBAB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6EC676-424B-4D54-86B6-9B8AFD05E5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16FF01-17EF-43C9-A158-D51586744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42576-19D7-4EE5-9568-616C56E2D061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38A328-9E2A-46FF-899C-CF8595815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BB8300-C93C-4A96-B9ED-7BCE4CE13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5078-3848-4F37-9978-6162C7315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741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081B7-280D-4C2D-BE73-EABD045FD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136E0C-361E-467C-AEEC-2BD2C7B5D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42576-19D7-4EE5-9568-616C56E2D061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C9C570-D2E2-448D-B84E-E67B75388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6DF8D-CBCF-46BD-802E-3B74B1E51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5078-3848-4F37-9978-6162C7315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232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4C8A03-ABA8-4912-AFF4-632E0EE23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42576-19D7-4EE5-9568-616C56E2D061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467F32-57C8-4775-9BB2-40B90716D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97B5A-76E3-4F72-9AB3-8C6E7FC85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5078-3848-4F37-9978-6162C7315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678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31942-9273-4B76-8C3F-DA491C970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C2FF8-51DF-4990-9459-293D7BA02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EBEAB5-E1A3-4C16-80E3-3BB98A5B0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3A3D58-BCEC-4C6A-96FC-7C7A4D58F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42576-19D7-4EE5-9568-616C56E2D061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82DC67-1BC8-47A0-A5C1-877F81240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FD9E21-F66A-40DD-A1D1-001319039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5078-3848-4F37-9978-6162C7315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157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61277-D323-4CDC-AEA6-987728680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753D29-E03A-4E26-ADD4-509150333E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2F814B-9F03-425F-8F1A-D79E1E4A82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6C92FE-B3DB-4F89-8003-EA730D3F6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42576-19D7-4EE5-9568-616C56E2D061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7A8642-47F4-4512-B301-656E258DB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24ADB1-791F-4F70-8A75-BB423D61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5078-3848-4F37-9978-6162C7315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674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rgbClr val="9751CB"/>
            </a:gs>
            <a:gs pos="100000">
              <a:schemeClr val="accent1">
                <a:tint val="44500"/>
                <a:satMod val="160000"/>
                <a:lumMod val="66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2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C557EE-F513-46F0-9C79-C9E12DB0D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A392F5-DCA9-491D-92C4-AAAEFAFB0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39C5A-10E4-48A0-9A3E-9456E4FAA9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42576-19D7-4EE5-9568-616C56E2D061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2CBC8-A05C-44EF-AB41-DC86F4330B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E247D-6BD0-4AFD-8764-A666DF7230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35078-3848-4F37-9978-6162C7315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297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674456C0-2E3C-49BA-9C42-1E3FB1D37732}"/>
              </a:ext>
            </a:extLst>
          </p:cNvPr>
          <p:cNvGrpSpPr/>
          <p:nvPr/>
        </p:nvGrpSpPr>
        <p:grpSpPr>
          <a:xfrm>
            <a:off x="1117673" y="4113479"/>
            <a:ext cx="4415058" cy="871028"/>
            <a:chOff x="4271596" y="4152797"/>
            <a:chExt cx="3648808" cy="59492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023D0E-3FE3-4DF7-8CCA-7A05ADEF2734}"/>
                </a:ext>
              </a:extLst>
            </p:cNvPr>
            <p:cNvSpPr txBox="1"/>
            <p:nvPr/>
          </p:nvSpPr>
          <p:spPr>
            <a:xfrm>
              <a:off x="4456138" y="4313623"/>
              <a:ext cx="3279724" cy="2732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spc="10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 NEW ERA</a:t>
              </a:r>
              <a:endParaRPr lang="en-US" sz="2000" spc="15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B70460-CA7A-432B-87EF-1EC05F211FDB}"/>
                </a:ext>
              </a:extLst>
            </p:cNvPr>
            <p:cNvSpPr/>
            <p:nvPr/>
          </p:nvSpPr>
          <p:spPr>
            <a:xfrm>
              <a:off x="4271596" y="4152797"/>
              <a:ext cx="3648808" cy="59492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A27A01E-7427-4086-9352-553AD632EBEF}"/>
              </a:ext>
            </a:extLst>
          </p:cNvPr>
          <p:cNvSpPr txBox="1"/>
          <p:nvPr/>
        </p:nvSpPr>
        <p:spPr>
          <a:xfrm>
            <a:off x="542736" y="2417849"/>
            <a:ext cx="55150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SMART ALGO TRADING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06D0DA-38C0-4319-916A-AE1B328A7111}"/>
              </a:ext>
            </a:extLst>
          </p:cNvPr>
          <p:cNvGrpSpPr/>
          <p:nvPr/>
        </p:nvGrpSpPr>
        <p:grpSpPr>
          <a:xfrm>
            <a:off x="0" y="0"/>
            <a:ext cx="1255839" cy="1255839"/>
            <a:chOff x="0" y="0"/>
            <a:chExt cx="1255839" cy="125583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9EB55BF-6944-4EF9-9155-5D1E27BD82F3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14F9D7D-E10A-435B-B068-68F318B51D18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5FD8D384-4F73-48EB-9045-518D6507F662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B2CC9D4-76AF-4232-848D-21ACC7301A0B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Freeform 16">
            <a:extLst>
              <a:ext uri="{FF2B5EF4-FFF2-40B4-BE49-F238E27FC236}">
                <a16:creationId xmlns:a16="http://schemas.microsoft.com/office/drawing/2014/main" id="{31EFD1BA-1061-438C-AE73-E71524D5B2C3}"/>
              </a:ext>
            </a:extLst>
          </p:cNvPr>
          <p:cNvSpPr/>
          <p:nvPr/>
        </p:nvSpPr>
        <p:spPr>
          <a:xfrm flipH="1">
            <a:off x="241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5E58521E-B451-43FF-9C81-25919BFAE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3454" y="760483"/>
            <a:ext cx="5125810" cy="610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100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E4E5CB9-B4C5-BCED-A08D-80F90352EB86}"/>
              </a:ext>
            </a:extLst>
          </p:cNvPr>
          <p:cNvGrpSpPr/>
          <p:nvPr/>
        </p:nvGrpSpPr>
        <p:grpSpPr>
          <a:xfrm flipH="1">
            <a:off x="10936161" y="0"/>
            <a:ext cx="1255839" cy="1255839"/>
            <a:chOff x="0" y="0"/>
            <a:chExt cx="1255839" cy="125583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7750479-99A0-FFC1-0803-120829E59F25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5C8EDBAC-9B8D-0CCE-E270-DE7D7650B70A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C6D98ED1-9E23-44E9-CE69-54095C3E5663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8C2F278-1EC4-6F05-4A7B-6FB0857674F8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" name="Freeform 16">
            <a:extLst>
              <a:ext uri="{FF2B5EF4-FFF2-40B4-BE49-F238E27FC236}">
                <a16:creationId xmlns:a16="http://schemas.microsoft.com/office/drawing/2014/main" id="{7DD5094A-77DC-3E96-7E3C-237A9214D0B0}"/>
              </a:ext>
            </a:extLst>
          </p:cNvPr>
          <p:cNvSpPr/>
          <p:nvPr/>
        </p:nvSpPr>
        <p:spPr>
          <a:xfrm>
            <a:off x="10528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63F830A-102D-54E1-690C-15669DEE2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999" y="2433929"/>
            <a:ext cx="8082934" cy="43097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9047D4-4D61-E77F-F0A8-3724FCD328F9}"/>
              </a:ext>
            </a:extLst>
          </p:cNvPr>
          <p:cNvSpPr txBox="1"/>
          <p:nvPr/>
        </p:nvSpPr>
        <p:spPr>
          <a:xfrm>
            <a:off x="1305315" y="25124"/>
            <a:ext cx="890430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PROJECT SNAPSHOT AND RESULTS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601653" y="1594784"/>
            <a:ext cx="83116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When the code is executed the bot starts 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fetching this API i.e TradingView Api.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26F9EB-1F33-468A-90BB-1AC8B54820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999" y="1622375"/>
            <a:ext cx="386017" cy="38790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3334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359" y="762976"/>
            <a:ext cx="7836728" cy="5701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E4E5CB9-B4C5-BCED-A08D-80F90352EB86}"/>
              </a:ext>
            </a:extLst>
          </p:cNvPr>
          <p:cNvGrpSpPr/>
          <p:nvPr/>
        </p:nvGrpSpPr>
        <p:grpSpPr>
          <a:xfrm flipH="1">
            <a:off x="10936161" y="0"/>
            <a:ext cx="1255839" cy="1255839"/>
            <a:chOff x="0" y="0"/>
            <a:chExt cx="1255839" cy="125583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7750479-99A0-FFC1-0803-120829E59F25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5C8EDBAC-9B8D-0CCE-E270-DE7D7650B70A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C6D98ED1-9E23-44E9-CE69-54095C3E5663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8C2F278-1EC4-6F05-4A7B-6FB0857674F8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" name="Freeform 16">
            <a:extLst>
              <a:ext uri="{FF2B5EF4-FFF2-40B4-BE49-F238E27FC236}">
                <a16:creationId xmlns:a16="http://schemas.microsoft.com/office/drawing/2014/main" id="{7DD5094A-77DC-3E96-7E3C-237A9214D0B0}"/>
              </a:ext>
            </a:extLst>
          </p:cNvPr>
          <p:cNvSpPr/>
          <p:nvPr/>
        </p:nvSpPr>
        <p:spPr>
          <a:xfrm>
            <a:off x="10528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615099" y="3244334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463985" y="258587"/>
            <a:ext cx="95274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         </a:t>
            </a:r>
            <a:r>
              <a:rPr lang="en-US" sz="2400" b="1" dirty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Afterwards, the bot will start analyzing the market.</a:t>
            </a:r>
            <a:endParaRPr lang="en-IN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26F9EB-1F33-468A-90BB-1AC8B54820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69" y="336760"/>
            <a:ext cx="386017" cy="38790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715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E4E5CB9-B4C5-BCED-A08D-80F90352EB86}"/>
              </a:ext>
            </a:extLst>
          </p:cNvPr>
          <p:cNvGrpSpPr/>
          <p:nvPr/>
        </p:nvGrpSpPr>
        <p:grpSpPr>
          <a:xfrm flipH="1">
            <a:off x="10936161" y="0"/>
            <a:ext cx="1255839" cy="1255839"/>
            <a:chOff x="0" y="0"/>
            <a:chExt cx="1255839" cy="125583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7750479-99A0-FFC1-0803-120829E59F25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5C8EDBAC-9B8D-0CCE-E270-DE7D7650B70A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C6D98ED1-9E23-44E9-CE69-54095C3E5663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8C2F278-1EC4-6F05-4A7B-6FB0857674F8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" name="Freeform 16">
            <a:extLst>
              <a:ext uri="{FF2B5EF4-FFF2-40B4-BE49-F238E27FC236}">
                <a16:creationId xmlns:a16="http://schemas.microsoft.com/office/drawing/2014/main" id="{7DD5094A-77DC-3E96-7E3C-237A9214D0B0}"/>
              </a:ext>
            </a:extLst>
          </p:cNvPr>
          <p:cNvSpPr/>
          <p:nvPr/>
        </p:nvSpPr>
        <p:spPr>
          <a:xfrm>
            <a:off x="10528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F791B6-6BAF-6DFA-895C-AF5C78C4FC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7" r="18717" b="12836"/>
          <a:stretch/>
        </p:blipFill>
        <p:spPr>
          <a:xfrm>
            <a:off x="936974" y="4453042"/>
            <a:ext cx="2908738" cy="2056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74" y="734804"/>
            <a:ext cx="2908738" cy="323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5615099" y="3244334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endParaRPr lang="en-IN" dirty="0"/>
          </a:p>
        </p:txBody>
      </p:sp>
      <p:sp>
        <p:nvSpPr>
          <p:cNvPr id="13" name="Rectangle 12"/>
          <p:cNvSpPr/>
          <p:nvPr/>
        </p:nvSpPr>
        <p:spPr>
          <a:xfrm>
            <a:off x="4553901" y="1607386"/>
            <a:ext cx="8848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When the strategy meets the requirements,</a:t>
            </a:r>
          </a:p>
          <a:p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the Bot then starts Buying and Selling the</a:t>
            </a:r>
          </a:p>
          <a:p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stocks. </a:t>
            </a:r>
            <a:endParaRPr lang="en-IN" sz="2400" dirty="0"/>
          </a:p>
        </p:txBody>
      </p:sp>
      <p:sp>
        <p:nvSpPr>
          <p:cNvPr id="15" name="Rectangle 14"/>
          <p:cNvSpPr/>
          <p:nvPr/>
        </p:nvSpPr>
        <p:spPr>
          <a:xfrm>
            <a:off x="4635467" y="5296430"/>
            <a:ext cx="33713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A single day Profit </a:t>
            </a:r>
          </a:p>
          <a:p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(Intraday)  </a:t>
            </a:r>
            <a:endParaRPr lang="en-IN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226F9EB-1F33-468A-90BB-1AC8B54820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63432" y="1736597"/>
            <a:ext cx="386017" cy="387907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26F9EB-1F33-468A-90BB-1AC8B54820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45712" y="1736597"/>
            <a:ext cx="386017" cy="387907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26F9EB-1F33-468A-90BB-1AC8B54820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31729" y="5425641"/>
            <a:ext cx="386017" cy="387907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226F9EB-1F33-468A-90BB-1AC8B54820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77752" y="5425641"/>
            <a:ext cx="386017" cy="38790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2143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89" y="812585"/>
            <a:ext cx="11049205" cy="5866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E4E5CB9-B4C5-BCED-A08D-80F90352EB86}"/>
              </a:ext>
            </a:extLst>
          </p:cNvPr>
          <p:cNvGrpSpPr/>
          <p:nvPr/>
        </p:nvGrpSpPr>
        <p:grpSpPr>
          <a:xfrm flipH="1">
            <a:off x="10936161" y="0"/>
            <a:ext cx="1255839" cy="1255839"/>
            <a:chOff x="0" y="0"/>
            <a:chExt cx="1255839" cy="125583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7750479-99A0-FFC1-0803-120829E59F25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5C8EDBAC-9B8D-0CCE-E270-DE7D7650B70A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C6D98ED1-9E23-44E9-CE69-54095C3E5663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8C2F278-1EC4-6F05-4A7B-6FB0857674F8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0" name="Rectangle 9"/>
          <p:cNvSpPr/>
          <p:nvPr/>
        </p:nvSpPr>
        <p:spPr>
          <a:xfrm>
            <a:off x="514697" y="317182"/>
            <a:ext cx="81875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Final Results for various stocks in  a single day.</a:t>
            </a:r>
            <a:endParaRPr lang="en-IN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26F9EB-1F33-468A-90BB-1AC8B54820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80" y="372198"/>
            <a:ext cx="386017" cy="387907"/>
          </a:xfrm>
          <a:prstGeom prst="rect">
            <a:avLst/>
          </a:prstGeom>
          <a:ln>
            <a:noFill/>
          </a:ln>
        </p:spPr>
      </p:pic>
      <p:sp>
        <p:nvSpPr>
          <p:cNvPr id="7" name="Freeform 16">
            <a:extLst>
              <a:ext uri="{FF2B5EF4-FFF2-40B4-BE49-F238E27FC236}">
                <a16:creationId xmlns:a16="http://schemas.microsoft.com/office/drawing/2014/main" id="{7DD5094A-77DC-3E96-7E3C-237A9214D0B0}"/>
              </a:ext>
            </a:extLst>
          </p:cNvPr>
          <p:cNvSpPr/>
          <p:nvPr/>
        </p:nvSpPr>
        <p:spPr>
          <a:xfrm>
            <a:off x="10528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403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6">
            <a:extLst>
              <a:ext uri="{FF2B5EF4-FFF2-40B4-BE49-F238E27FC236}">
                <a16:creationId xmlns:a16="http://schemas.microsoft.com/office/drawing/2014/main" id="{E0C73762-F836-4D65-A14A-37A771866FAB}"/>
              </a:ext>
            </a:extLst>
          </p:cNvPr>
          <p:cNvSpPr/>
          <p:nvPr/>
        </p:nvSpPr>
        <p:spPr>
          <a:xfrm flipH="1">
            <a:off x="241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845190-E802-4CB4-950A-AF9C286E6D88}"/>
              </a:ext>
            </a:extLst>
          </p:cNvPr>
          <p:cNvGrpSpPr/>
          <p:nvPr/>
        </p:nvGrpSpPr>
        <p:grpSpPr>
          <a:xfrm>
            <a:off x="0" y="0"/>
            <a:ext cx="1255839" cy="1255839"/>
            <a:chOff x="0" y="0"/>
            <a:chExt cx="1255839" cy="125583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0C85BD5-6A59-47FF-BFAB-CA9805C9AB84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374C9284-8E10-47B0-A376-BCC242FEE3A8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0B57FD10-D3E7-4C62-A99E-87DDFAD19968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2002641-32BC-4084-8264-BB6EA308D4A3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39047D4-4D61-E77F-F0A8-3724FCD328F9}"/>
              </a:ext>
            </a:extLst>
          </p:cNvPr>
          <p:cNvSpPr txBox="1"/>
          <p:nvPr/>
        </p:nvSpPr>
        <p:spPr>
          <a:xfrm>
            <a:off x="1305315" y="25124"/>
            <a:ext cx="89043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FUTURE SCOPE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226F9EB-1F33-468A-90BB-1AC8B54820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00" y="1286858"/>
            <a:ext cx="386017" cy="387907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226F9EB-1F33-468A-90BB-1AC8B54820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699" y="2722142"/>
            <a:ext cx="386017" cy="387907"/>
          </a:xfrm>
          <a:prstGeom prst="rect">
            <a:avLst/>
          </a:prstGeom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306478" y="1255839"/>
            <a:ext cx="933813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We have planned to improvise the bot by adding some </a:t>
            </a:r>
          </a:p>
          <a:p>
            <a:r>
              <a:rPr lang="en-US" sz="24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extra features such as Making it more efficient for </a:t>
            </a:r>
          </a:p>
          <a:p>
            <a:r>
              <a:rPr lang="en-US" sz="24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every individual for use.</a:t>
            </a:r>
          </a:p>
        </p:txBody>
      </p:sp>
      <p:sp>
        <p:nvSpPr>
          <p:cNvPr id="3" name="Rectangle 2"/>
          <p:cNvSpPr/>
          <p:nvPr/>
        </p:nvSpPr>
        <p:spPr>
          <a:xfrm>
            <a:off x="2220434" y="2767677"/>
            <a:ext cx="97253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For now our Bot is only capable of handling a single stock in stock market and We would try to achieve more stocks for bot to access and trade at once in a single day.</a:t>
            </a:r>
          </a:p>
        </p:txBody>
      </p:sp>
      <p:sp>
        <p:nvSpPr>
          <p:cNvPr id="4" name="Rectangle 3"/>
          <p:cNvSpPr/>
          <p:nvPr/>
        </p:nvSpPr>
        <p:spPr>
          <a:xfrm>
            <a:off x="2220434" y="4563281"/>
            <a:ext cx="96823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We are also planning to shift in futures and options.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226F9EB-1F33-468A-90BB-1AC8B54820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507" y="4563281"/>
            <a:ext cx="386017" cy="387907"/>
          </a:xfrm>
          <a:prstGeom prst="rect">
            <a:avLst/>
          </a:prstGeom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226F9EB-1F33-468A-90BB-1AC8B54820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00" y="5552071"/>
            <a:ext cx="386017" cy="387907"/>
          </a:xfrm>
          <a:prstGeom prst="rect">
            <a:avLst/>
          </a:prstGeom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2151510" y="5552071"/>
            <a:ext cx="73145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We want to remove indicator dependency.</a:t>
            </a:r>
          </a:p>
        </p:txBody>
      </p:sp>
    </p:spTree>
    <p:extLst>
      <p:ext uri="{BB962C8B-B14F-4D97-AF65-F5344CB8AC3E}">
        <p14:creationId xmlns:p14="http://schemas.microsoft.com/office/powerpoint/2010/main" val="780362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6">
            <a:extLst>
              <a:ext uri="{FF2B5EF4-FFF2-40B4-BE49-F238E27FC236}">
                <a16:creationId xmlns:a16="http://schemas.microsoft.com/office/drawing/2014/main" id="{E0C73762-F836-4D65-A14A-37A771866FAB}"/>
              </a:ext>
            </a:extLst>
          </p:cNvPr>
          <p:cNvSpPr/>
          <p:nvPr/>
        </p:nvSpPr>
        <p:spPr>
          <a:xfrm flipH="1">
            <a:off x="241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845190-E802-4CB4-950A-AF9C286E6D88}"/>
              </a:ext>
            </a:extLst>
          </p:cNvPr>
          <p:cNvGrpSpPr/>
          <p:nvPr/>
        </p:nvGrpSpPr>
        <p:grpSpPr>
          <a:xfrm>
            <a:off x="0" y="0"/>
            <a:ext cx="1255839" cy="1255839"/>
            <a:chOff x="0" y="0"/>
            <a:chExt cx="1255839" cy="125583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0C85BD5-6A59-47FF-BFAB-CA9805C9AB84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374C9284-8E10-47B0-A376-BCC242FEE3A8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0B57FD10-D3E7-4C62-A99E-87DDFAD19968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2002641-32BC-4084-8264-BB6EA308D4A3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E0486F59-7346-4D64-9B6F-29A7FE6EB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0195" y="2109046"/>
            <a:ext cx="3510086" cy="484554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908" y="317182"/>
            <a:ext cx="292417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3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03C4E81-985F-55D2-63E5-D090F2CE74E2}"/>
              </a:ext>
            </a:extLst>
          </p:cNvPr>
          <p:cNvGrpSpPr/>
          <p:nvPr/>
        </p:nvGrpSpPr>
        <p:grpSpPr>
          <a:xfrm>
            <a:off x="0" y="0"/>
            <a:ext cx="1255839" cy="1255839"/>
            <a:chOff x="0" y="0"/>
            <a:chExt cx="1255839" cy="125583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1E7D642-B2FE-9602-49FF-182313120EEE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2E57B838-41B3-ED77-AF8C-B44FB3FE9B51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43252B05-59ED-61D7-7E00-2697DE5C63DE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96B7A90-676E-E2C4-24AF-1594B77D1AAB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" name="Freeform 16">
            <a:extLst>
              <a:ext uri="{FF2B5EF4-FFF2-40B4-BE49-F238E27FC236}">
                <a16:creationId xmlns:a16="http://schemas.microsoft.com/office/drawing/2014/main" id="{38CB0A37-500D-5CA7-83EC-683FEE64BC53}"/>
              </a:ext>
            </a:extLst>
          </p:cNvPr>
          <p:cNvSpPr/>
          <p:nvPr/>
        </p:nvSpPr>
        <p:spPr>
          <a:xfrm flipH="1">
            <a:off x="241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Picture 2" descr="C-DAC LOGO">
            <a:extLst>
              <a:ext uri="{FF2B5EF4-FFF2-40B4-BE49-F238E27FC236}">
                <a16:creationId xmlns:a16="http://schemas.microsoft.com/office/drawing/2014/main" id="{BA8AF2F6-A359-5C4D-AA2D-171F611AF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862" y="653037"/>
            <a:ext cx="5782276" cy="111326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114DC7-1333-E099-DAA9-B8FA1F9D58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82" y="510022"/>
            <a:ext cx="1431477" cy="14314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F995C0-8A41-CD69-ACB3-BA1A45A860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378" y="540100"/>
            <a:ext cx="1431477" cy="14314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A66546-34A3-6FF4-0CE9-643CBE710873}"/>
              </a:ext>
            </a:extLst>
          </p:cNvPr>
          <p:cNvSpPr txBox="1"/>
          <p:nvPr/>
        </p:nvSpPr>
        <p:spPr>
          <a:xfrm>
            <a:off x="1255839" y="2558620"/>
            <a:ext cx="90463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latin typeface="Arial Rounded MT Bold" panose="020F0704030504030204" pitchFamily="34" charset="0"/>
              </a:rPr>
              <a:t> </a:t>
            </a:r>
            <a:r>
              <a:rPr lang="en-IN" sz="2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PG-DIPLOMA IN ARTIFICIAL INTELLIGENCE</a:t>
            </a:r>
            <a:endParaRPr lang="en-IN" sz="28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DF1668-F3EB-2925-C4FE-870D4866E27F}"/>
              </a:ext>
            </a:extLst>
          </p:cNvPr>
          <p:cNvSpPr txBox="1"/>
          <p:nvPr/>
        </p:nvSpPr>
        <p:spPr>
          <a:xfrm>
            <a:off x="1970843" y="3081840"/>
            <a:ext cx="729453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IN" sz="3600" b="1" dirty="0">
                <a:solidFill>
                  <a:srgbClr val="FFFF00"/>
                </a:solidFill>
                <a:effectLst>
                  <a:glow>
                    <a:schemeClr val="tx1">
                      <a:alpha val="0"/>
                    </a:schemeClr>
                  </a:glow>
                  <a:outerShdw blurRad="50800" dist="38100" dir="5400000" algn="t" rotWithShape="0">
                    <a:prstClr val="black">
                      <a:alpha val="67000"/>
                    </a:prstClr>
                  </a:outerShdw>
                </a:effectLst>
                <a:latin typeface="Arial Black" panose="020B0A04020102020204" pitchFamily="34" charset="0"/>
              </a:rPr>
              <a:t>TOPIC:- SMART ALGO TRADING BOT       </a:t>
            </a:r>
          </a:p>
          <a:p>
            <a:pPr marL="0" indent="0" algn="ctr">
              <a:buNone/>
            </a:pPr>
            <a:r>
              <a:rPr lang="en-IN" sz="1800" dirty="0">
                <a:solidFill>
                  <a:schemeClr val="tx1"/>
                </a:solidFill>
                <a:effectLst>
                  <a:glow>
                    <a:schemeClr val="tx1">
                      <a:alpha val="0"/>
                    </a:schemeClr>
                  </a:glow>
                </a:effectLst>
                <a:latin typeface="Arial Black" panose="020B0A04020102020204" pitchFamily="34" charset="0"/>
              </a:rPr>
              <a:t>      </a:t>
            </a:r>
            <a:endParaRPr lang="en-IN" sz="1800" dirty="0">
              <a:solidFill>
                <a:schemeClr val="bg1">
                  <a:lumMod val="95000"/>
                </a:schemeClr>
              </a:solidFill>
              <a:effectLst>
                <a:glow>
                  <a:schemeClr val="tx1">
                    <a:alpha val="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632BB7-AC9F-0DD8-D83C-C35921494ADD}"/>
              </a:ext>
            </a:extLst>
          </p:cNvPr>
          <p:cNvSpPr txBox="1"/>
          <p:nvPr/>
        </p:nvSpPr>
        <p:spPr>
          <a:xfrm>
            <a:off x="1836364" y="4574688"/>
            <a:ext cx="610339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IN" sz="1800" b="1" dirty="0">
                <a:solidFill>
                  <a:srgbClr val="FFFF00"/>
                </a:solidFill>
                <a:latin typeface="Arial Black" panose="020B0A04020102020204" pitchFamily="34" charset="0"/>
              </a:rPr>
              <a:t>  </a:t>
            </a:r>
          </a:p>
          <a:p>
            <a:pPr marL="0" indent="0" algn="ctr">
              <a:buNone/>
            </a:pPr>
            <a:r>
              <a:rPr lang="en-IN" sz="1800" b="1" dirty="0">
                <a:solidFill>
                  <a:srgbClr val="FFFF00"/>
                </a:solidFill>
                <a:latin typeface="Arial Black" panose="020B0A04020102020204" pitchFamily="34" charset="0"/>
              </a:rPr>
              <a:t> </a:t>
            </a:r>
            <a:r>
              <a:rPr lang="en-IN" sz="1800" b="1" dirty="0">
                <a:solidFill>
                  <a:srgbClr val="FFFF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Presented By :-  </a:t>
            </a:r>
            <a:r>
              <a:rPr lang="en-IN" sz="1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Sanket V. Patil</a:t>
            </a:r>
          </a:p>
          <a:p>
            <a:pPr algn="ctr"/>
            <a:r>
              <a:rPr lang="en-IN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                                   Nagarjun D. Honrao</a:t>
            </a:r>
          </a:p>
          <a:p>
            <a:pPr algn="ctr"/>
            <a:r>
              <a:rPr lang="en-IN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                                 Prasad S. Koparde</a:t>
            </a:r>
          </a:p>
          <a:p>
            <a:pPr marL="0" indent="0" algn="ctr">
              <a:buNone/>
            </a:pPr>
            <a:endParaRPr lang="en-IN" sz="18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04666" y="4189836"/>
            <a:ext cx="5748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effectLst>
                  <a:glow>
                    <a:schemeClr val="tx1">
                      <a:alpha val="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(A New Era Of Trading In Financial Markets)</a:t>
            </a:r>
          </a:p>
        </p:txBody>
      </p:sp>
      <p:pic>
        <p:nvPicPr>
          <p:cNvPr id="15" name="Graphic 6">
            <a:extLst>
              <a:ext uri="{FF2B5EF4-FFF2-40B4-BE49-F238E27FC236}">
                <a16:creationId xmlns:a16="http://schemas.microsoft.com/office/drawing/2014/main" id="{A0F31285-3D02-4F5C-932E-CB73289B8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681239" y="3256684"/>
            <a:ext cx="3332147" cy="360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27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03C4E81-985F-55D2-63E5-D090F2CE74E2}"/>
              </a:ext>
            </a:extLst>
          </p:cNvPr>
          <p:cNvGrpSpPr/>
          <p:nvPr/>
        </p:nvGrpSpPr>
        <p:grpSpPr>
          <a:xfrm>
            <a:off x="0" y="0"/>
            <a:ext cx="1255839" cy="1255839"/>
            <a:chOff x="0" y="0"/>
            <a:chExt cx="1255839" cy="125583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1E7D642-B2FE-9602-49FF-182313120EEE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2E57B838-41B3-ED77-AF8C-B44FB3FE9B51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43252B05-59ED-61D7-7E00-2697DE5C63DE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96B7A90-676E-E2C4-24AF-1594B77D1AAB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" name="Freeform 16">
            <a:extLst>
              <a:ext uri="{FF2B5EF4-FFF2-40B4-BE49-F238E27FC236}">
                <a16:creationId xmlns:a16="http://schemas.microsoft.com/office/drawing/2014/main" id="{38CB0A37-500D-5CA7-83EC-683FEE64BC53}"/>
              </a:ext>
            </a:extLst>
          </p:cNvPr>
          <p:cNvSpPr/>
          <p:nvPr/>
        </p:nvSpPr>
        <p:spPr>
          <a:xfrm flipH="1">
            <a:off x="241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721C71-793B-60AD-D2C3-F7AE1814BC1A}"/>
              </a:ext>
            </a:extLst>
          </p:cNvPr>
          <p:cNvSpPr txBox="1"/>
          <p:nvPr/>
        </p:nvSpPr>
        <p:spPr>
          <a:xfrm>
            <a:off x="2802014" y="183352"/>
            <a:ext cx="65879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98" y="1226426"/>
            <a:ext cx="386017" cy="387907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97" y="2267487"/>
            <a:ext cx="386017" cy="387907"/>
          </a:xfrm>
          <a:prstGeom prst="rect">
            <a:avLst/>
          </a:prstGeom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23" y="3336022"/>
            <a:ext cx="386017" cy="387907"/>
          </a:xfrm>
          <a:prstGeom prst="rect">
            <a:avLst/>
          </a:prstGeom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53" y="4946470"/>
            <a:ext cx="386017" cy="387907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336947" y="1255839"/>
            <a:ext cx="98419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In the last couple of years, stock market has become the latest fad in investment and money management.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36946" y="2267487"/>
            <a:ext cx="98419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1" dirty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The trade can generate revenue at enhanced speed and frequency.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336946" y="3336022"/>
            <a:ext cx="98419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Currently, there are hundreds of different stocks that are available to trade. This leads to a lot of volatility, which means that money can be made and lost easily. </a:t>
            </a:r>
          </a:p>
          <a:p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358411" y="4946471"/>
            <a:ext cx="94855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Smart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Algo</a:t>
            </a: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Trading Bot (SAT BOT) will automatically trade user strategies on different market conditions in day-to-day trading.</a:t>
            </a:r>
          </a:p>
        </p:txBody>
      </p:sp>
    </p:spTree>
    <p:extLst>
      <p:ext uri="{BB962C8B-B14F-4D97-AF65-F5344CB8AC3E}">
        <p14:creationId xmlns:p14="http://schemas.microsoft.com/office/powerpoint/2010/main" val="3398763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rgbClr val="9751CB"/>
            </a:gs>
            <a:gs pos="100000">
              <a:schemeClr val="accent1">
                <a:tint val="44500"/>
                <a:satMod val="160000"/>
                <a:lumMod val="66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2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03C4E81-985F-55D2-63E5-D090F2CE74E2}"/>
              </a:ext>
            </a:extLst>
          </p:cNvPr>
          <p:cNvGrpSpPr/>
          <p:nvPr/>
        </p:nvGrpSpPr>
        <p:grpSpPr>
          <a:xfrm>
            <a:off x="0" y="0"/>
            <a:ext cx="1255839" cy="1255839"/>
            <a:chOff x="0" y="0"/>
            <a:chExt cx="1255839" cy="125583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1E7D642-B2FE-9602-49FF-182313120EEE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2E57B838-41B3-ED77-AF8C-B44FB3FE9B51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43252B05-59ED-61D7-7E00-2697DE5C63DE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96B7A90-676E-E2C4-24AF-1594B77D1AAB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" name="Freeform 16">
            <a:extLst>
              <a:ext uri="{FF2B5EF4-FFF2-40B4-BE49-F238E27FC236}">
                <a16:creationId xmlns:a16="http://schemas.microsoft.com/office/drawing/2014/main" id="{38CB0A37-500D-5CA7-83EC-683FEE64BC53}"/>
              </a:ext>
            </a:extLst>
          </p:cNvPr>
          <p:cNvSpPr/>
          <p:nvPr/>
        </p:nvSpPr>
        <p:spPr>
          <a:xfrm flipH="1">
            <a:off x="241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2EB327-2900-FA2B-658D-83A63D89B48E}"/>
              </a:ext>
            </a:extLst>
          </p:cNvPr>
          <p:cNvSpPr txBox="1"/>
          <p:nvPr/>
        </p:nvSpPr>
        <p:spPr>
          <a:xfrm>
            <a:off x="2086252" y="317201"/>
            <a:ext cx="785673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PURPOSE AND NEED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C083B4-1495-5034-05DD-E969A70B1D99}"/>
              </a:ext>
            </a:extLst>
          </p:cNvPr>
          <p:cNvSpPr txBox="1"/>
          <p:nvPr/>
        </p:nvSpPr>
        <p:spPr>
          <a:xfrm>
            <a:off x="867052" y="1255839"/>
            <a:ext cx="10457895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     </a:t>
            </a:r>
            <a:r>
              <a:rPr lang="en-US" sz="2400" b="1" i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Algorithmic trading is now more important for surviving in   </a:t>
            </a:r>
            <a:endParaRPr 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  <a:p>
            <a:r>
              <a:rPr lang="en-US" sz="2400" b="1" i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    future financial markets.      </a:t>
            </a:r>
          </a:p>
          <a:p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en-US" sz="2400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     </a:t>
            </a:r>
            <a:r>
              <a:rPr lang="en-US" sz="2400" b="1" i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Industry reports suggest global algorithmic trading </a:t>
            </a:r>
          </a:p>
          <a:p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    market size is expected to grow from $11.1 billion in 2019</a:t>
            </a:r>
          </a:p>
          <a:p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    to $18.8 billion by 2024. So, the future of Algorithmic </a:t>
            </a:r>
          </a:p>
          <a:p>
            <a:r>
              <a:rPr lang="en-US" sz="2400" b="1" i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    trading is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yet to come.</a:t>
            </a:r>
          </a:p>
          <a:p>
            <a:endParaRPr lang="en-US" sz="2400" b="1" i="0" dirty="0">
              <a:solidFill>
                <a:schemeClr val="bg1"/>
              </a:solidFill>
              <a:effectLst/>
              <a:latin typeface="Arial Black" panose="020B0A04020102020204" pitchFamily="34" charset="0"/>
            </a:endParaRPr>
          </a:p>
          <a:p>
            <a:r>
              <a:rPr lang="en-US" sz="2400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    </a:t>
            </a:r>
            <a:r>
              <a:rPr lang="en-US" sz="2400" b="1" i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A simple and efficient bot to use in various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market </a:t>
            </a:r>
          </a:p>
          <a:p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   situations by a common man has driven the need of this</a:t>
            </a:r>
          </a:p>
          <a:p>
            <a:r>
              <a:rPr lang="en-US" sz="2400" b="1" i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   project.</a:t>
            </a:r>
          </a:p>
          <a:p>
            <a:endParaRPr lang="en-US" sz="2400" b="1" i="0" dirty="0">
              <a:solidFill>
                <a:schemeClr val="bg1"/>
              </a:solidFill>
              <a:effectLst/>
              <a:latin typeface="Arial Black" panose="020B0A04020102020204" pitchFamily="34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   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The main purpose to make a revolution in future</a:t>
            </a:r>
          </a:p>
          <a:p>
            <a:r>
              <a:rPr lang="en-US" sz="2400" b="1" i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   trading world.</a:t>
            </a:r>
            <a:endParaRPr lang="en-US" sz="1800" b="1" i="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urw-din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1800" b="1" i="0" dirty="0">
              <a:solidFill>
                <a:schemeClr val="bg1"/>
              </a:solidFill>
              <a:effectLst/>
              <a:latin typeface="urw-di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97" y="1358870"/>
            <a:ext cx="386017" cy="387907"/>
          </a:xfrm>
          <a:prstGeom prst="rect">
            <a:avLst/>
          </a:prstGeom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97" y="2430881"/>
            <a:ext cx="386017" cy="387907"/>
          </a:xfrm>
          <a:prstGeom prst="rect">
            <a:avLst/>
          </a:prstGeom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97" y="4244655"/>
            <a:ext cx="386017" cy="387907"/>
          </a:xfrm>
          <a:prstGeom prst="rect">
            <a:avLst/>
          </a:prstGeom>
          <a:ln>
            <a:noFill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96" y="5729303"/>
            <a:ext cx="386017" cy="38790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7218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16">
            <a:extLst>
              <a:ext uri="{FF2B5EF4-FFF2-40B4-BE49-F238E27FC236}">
                <a16:creationId xmlns:a16="http://schemas.microsoft.com/office/drawing/2014/main" id="{49B87766-C00E-4EA1-BCC5-762B17F86451}"/>
              </a:ext>
            </a:extLst>
          </p:cNvPr>
          <p:cNvSpPr/>
          <p:nvPr/>
        </p:nvSpPr>
        <p:spPr>
          <a:xfrm>
            <a:off x="10528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D76D3D6-01AB-4CE6-A762-91A5CF3CF41D}"/>
              </a:ext>
            </a:extLst>
          </p:cNvPr>
          <p:cNvGrpSpPr/>
          <p:nvPr/>
        </p:nvGrpSpPr>
        <p:grpSpPr>
          <a:xfrm flipH="1">
            <a:off x="10936161" y="0"/>
            <a:ext cx="1255839" cy="1255839"/>
            <a:chOff x="0" y="0"/>
            <a:chExt cx="1255839" cy="125583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02D2A62-02C6-42CD-BECA-33C26DD47B91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6562D69-45C4-4AB7-B8D8-515EB809DEBD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FE42B0E-EB0A-4B95-972C-3AA8F0256EA6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AFD027D-9A8D-44B5-BF6F-608F0D21B908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Rectangle 2"/>
          <p:cNvSpPr/>
          <p:nvPr/>
        </p:nvSpPr>
        <p:spPr>
          <a:xfrm>
            <a:off x="2243129" y="-89349"/>
            <a:ext cx="82347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PROBLEM STATEMENT AND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96F6DB-F981-9B68-68A9-1301601C8320}"/>
              </a:ext>
            </a:extLst>
          </p:cNvPr>
          <p:cNvSpPr txBox="1"/>
          <p:nvPr/>
        </p:nvSpPr>
        <p:spPr>
          <a:xfrm>
            <a:off x="1305315" y="3493933"/>
            <a:ext cx="1050341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It</a:t>
            </a:r>
            <a:r>
              <a:rPr lang="en-US" sz="2400" b="1" i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is to build an Trading Bot which will work on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Manually tested Strategy i.e. RSI(Relative Strength Index) and EMA(Exponential Moving Average)</a:t>
            </a:r>
            <a:r>
              <a:rPr lang="en-US" sz="2400" b="1" i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for Intraday and Option Trading.</a:t>
            </a:r>
            <a:endParaRPr lang="en-US" sz="2400" b="1" i="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033CBF-3D69-279A-4D5F-A8701CE7E1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99" y="3493933"/>
            <a:ext cx="386017" cy="387907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D1CC75-F4E3-18A6-E849-9A93AA97737B}"/>
              </a:ext>
            </a:extLst>
          </p:cNvPr>
          <p:cNvSpPr txBox="1"/>
          <p:nvPr/>
        </p:nvSpPr>
        <p:spPr>
          <a:xfrm>
            <a:off x="1305315" y="5148309"/>
            <a:ext cx="1011034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In Whole Trading session continuous modifications to ensure the best trades and reducing over trading to avoid large Transaction  charges and enabling huge profits rather than loses for the user/common man.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4E829E-644D-88E7-4929-C81A94A3FD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95" y="5148309"/>
            <a:ext cx="386017" cy="387907"/>
          </a:xfrm>
          <a:prstGeom prst="rect">
            <a:avLst/>
          </a:prstGeom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1305315" y="1457198"/>
            <a:ext cx="1120007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Human emotion is usually one of the biggest barriers to a successful trading strategy. The market is sometimes </a:t>
            </a:r>
          </a:p>
          <a:p>
            <a:r>
              <a:rPr lang="en-US" sz="24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irrational and doesn’t follow expected paths. It is usually our greed that takes over and causes us to lose money and not </a:t>
            </a:r>
          </a:p>
          <a:p>
            <a:r>
              <a:rPr lang="en-US" sz="24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take profits when they should have taken. </a:t>
            </a:r>
            <a:endParaRPr lang="en-IN" sz="24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033CBF-3D69-279A-4D5F-A8701CE7E1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98" y="1480311"/>
            <a:ext cx="386017" cy="38790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7305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E4E5CB9-B4C5-BCED-A08D-80F90352EB86}"/>
              </a:ext>
            </a:extLst>
          </p:cNvPr>
          <p:cNvGrpSpPr/>
          <p:nvPr/>
        </p:nvGrpSpPr>
        <p:grpSpPr>
          <a:xfrm flipH="1">
            <a:off x="10936161" y="0"/>
            <a:ext cx="1255839" cy="1255839"/>
            <a:chOff x="0" y="0"/>
            <a:chExt cx="1255839" cy="125583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7750479-99A0-FFC1-0803-120829E59F25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5C8EDBAC-9B8D-0CCE-E270-DE7D7650B70A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C6D98ED1-9E23-44E9-CE69-54095C3E5663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8C2F278-1EC4-6F05-4A7B-6FB0857674F8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" name="Freeform 16">
            <a:extLst>
              <a:ext uri="{FF2B5EF4-FFF2-40B4-BE49-F238E27FC236}">
                <a16:creationId xmlns:a16="http://schemas.microsoft.com/office/drawing/2014/main" id="{7DD5094A-77DC-3E96-7E3C-237A9214D0B0}"/>
              </a:ext>
            </a:extLst>
          </p:cNvPr>
          <p:cNvSpPr/>
          <p:nvPr/>
        </p:nvSpPr>
        <p:spPr>
          <a:xfrm>
            <a:off x="10528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6EBB31-D864-9287-E558-B72789F8C8A1}"/>
              </a:ext>
            </a:extLst>
          </p:cNvPr>
          <p:cNvSpPr txBox="1"/>
          <p:nvPr/>
        </p:nvSpPr>
        <p:spPr>
          <a:xfrm>
            <a:off x="1304832" y="317182"/>
            <a:ext cx="95823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WORKING METHODOLOGY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5CBE3D-9154-3E28-304B-F665A3FB51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01" y="1255839"/>
            <a:ext cx="386017" cy="387907"/>
          </a:xfrm>
          <a:prstGeom prst="rect">
            <a:avLst/>
          </a:prstGeom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C71A10-2CAD-8015-481D-DE98542BCA00}"/>
              </a:ext>
            </a:extLst>
          </p:cNvPr>
          <p:cNvSpPr txBox="1"/>
          <p:nvPr/>
        </p:nvSpPr>
        <p:spPr>
          <a:xfrm>
            <a:off x="1233573" y="1255839"/>
            <a:ext cx="106412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Importing required libraries like selenium webdriver, nsepy etc.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71EBAAD-196F-68F6-6493-598A1ECC7E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01" y="2597847"/>
            <a:ext cx="386017" cy="387907"/>
          </a:xfrm>
          <a:prstGeom prst="rect">
            <a:avLst/>
          </a:prstGeom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1233573" y="2597847"/>
            <a:ext cx="56364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Building the logic for the trade.  </a:t>
            </a:r>
            <a:endParaRPr lang="en-IN" sz="2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33573" y="3533058"/>
            <a:ext cx="3863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Analyzing the market.</a:t>
            </a:r>
            <a:endParaRPr lang="en-IN" sz="2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233573" y="4577834"/>
            <a:ext cx="6778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Taking trade according to the strategy.</a:t>
            </a:r>
            <a:endParaRPr lang="en-IN" sz="24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33573" y="5758893"/>
            <a:ext cx="85158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Waiting for Final P&amp;L (profit and loss) statement.</a:t>
            </a:r>
            <a:endParaRPr lang="en-IN" sz="24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1EBAAD-196F-68F6-6493-598A1ECC7E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01" y="3606816"/>
            <a:ext cx="386017" cy="387907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1EBAAD-196F-68F6-6493-598A1ECC7E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00" y="4577833"/>
            <a:ext cx="386017" cy="387907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71EBAAD-196F-68F6-6493-598A1ECC7E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00" y="5758893"/>
            <a:ext cx="386017" cy="38790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034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A9E4C616-7449-C7B9-D270-5D730E614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8195" y="2547213"/>
            <a:ext cx="2408903" cy="2767049"/>
          </a:xfrm>
          <a:prstGeom prst="rect">
            <a:avLst/>
          </a:prstGeom>
          <a:effectLst>
            <a:outerShdw blurRad="1270000" dist="38100" dir="5400000" algn="t" rotWithShape="0">
              <a:prstClr val="black">
                <a:alpha val="28000"/>
              </a:prstClr>
            </a:outerShdw>
          </a:effectLst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415EA16B-C8E7-EDB2-F5CF-5702FEC8DC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0130" y="3976686"/>
            <a:ext cx="3139735" cy="360653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E4E5CB9-B4C5-BCED-A08D-80F90352EB86}"/>
              </a:ext>
            </a:extLst>
          </p:cNvPr>
          <p:cNvGrpSpPr/>
          <p:nvPr/>
        </p:nvGrpSpPr>
        <p:grpSpPr>
          <a:xfrm flipH="1">
            <a:off x="10936161" y="0"/>
            <a:ext cx="1255839" cy="1255839"/>
            <a:chOff x="0" y="0"/>
            <a:chExt cx="1255839" cy="125583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7750479-99A0-FFC1-0803-120829E59F25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5C8EDBAC-9B8D-0CCE-E270-DE7D7650B70A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C6D98ED1-9E23-44E9-CE69-54095C3E5663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8C2F278-1EC4-6F05-4A7B-6FB0857674F8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" name="Freeform 16">
            <a:extLst>
              <a:ext uri="{FF2B5EF4-FFF2-40B4-BE49-F238E27FC236}">
                <a16:creationId xmlns:a16="http://schemas.microsoft.com/office/drawing/2014/main" id="{7DD5094A-77DC-3E96-7E3C-237A9214D0B0}"/>
              </a:ext>
            </a:extLst>
          </p:cNvPr>
          <p:cNvSpPr/>
          <p:nvPr/>
        </p:nvSpPr>
        <p:spPr>
          <a:xfrm>
            <a:off x="10528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9047D4-4D61-E77F-F0A8-3724FCD328F9}"/>
              </a:ext>
            </a:extLst>
          </p:cNvPr>
          <p:cNvSpPr txBox="1"/>
          <p:nvPr/>
        </p:nvSpPr>
        <p:spPr>
          <a:xfrm>
            <a:off x="1305315" y="317182"/>
            <a:ext cx="89043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STRATEGY USED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26F9EB-1F33-468A-90BB-1AC8B54820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98" y="1255839"/>
            <a:ext cx="386017" cy="387907"/>
          </a:xfrm>
          <a:prstGeom prst="rect">
            <a:avLst/>
          </a:prstGeom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F6AC25-37DA-4F6D-3256-2C184752DA44}"/>
              </a:ext>
            </a:extLst>
          </p:cNvPr>
          <p:cNvSpPr txBox="1"/>
          <p:nvPr/>
        </p:nvSpPr>
        <p:spPr>
          <a:xfrm>
            <a:off x="1402672" y="1267183"/>
            <a:ext cx="90108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T</a:t>
            </a:r>
            <a:r>
              <a:rPr lang="en-US" sz="2400" b="1" i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he combination of the RSI (Relative Strength Index) and EMA (Exponential Moving Average) indicators are used.</a:t>
            </a:r>
            <a:endParaRPr lang="en-IN" sz="2400" b="1" i="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A87D18-27B9-991D-DCEC-62386313C1B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98" y="2451975"/>
            <a:ext cx="386017" cy="387907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E28FACA-A20E-4BCE-5FDC-C938049FC7B4}"/>
              </a:ext>
            </a:extLst>
          </p:cNvPr>
          <p:cNvSpPr txBox="1"/>
          <p:nvPr/>
        </p:nvSpPr>
        <p:spPr>
          <a:xfrm>
            <a:off x="1402672" y="2451497"/>
            <a:ext cx="967060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when RSI&gt;=30 and RSI&lt;=70 &amp; EMA== “BUY” that means if a 5 min Candle is close above 10 days ema then we can buy 1 stock of particular company and it will take profit &amp; loss according to what R:R (Risk To Reward) ratio is given to BOT.</a:t>
            </a:r>
            <a:endParaRPr lang="en-IN" sz="2400" b="1" i="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E868F79-EF8A-34F2-481F-14209E5466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97" y="4548172"/>
            <a:ext cx="386017" cy="387907"/>
          </a:xfrm>
          <a:prstGeom prst="rect">
            <a:avLst/>
          </a:prstGeom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D3DA5B4-D90D-B130-2731-49A0330A5610}"/>
              </a:ext>
            </a:extLst>
          </p:cNvPr>
          <p:cNvSpPr txBox="1"/>
          <p:nvPr/>
        </p:nvSpPr>
        <p:spPr>
          <a:xfrm>
            <a:off x="1402672" y="4548172"/>
            <a:ext cx="977491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when RSI&gt;=50 &amp; EMA== “SELL” that means if a 5 min Candle is close below 10 days ema then we can sell 1 stock of particular company and it will take P&amp;L according to what R:R ratio is given to BOT.</a:t>
            </a:r>
            <a:endParaRPr lang="en-IN" sz="2400" b="1" i="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67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E4E5CB9-B4C5-BCED-A08D-80F90352EB86}"/>
              </a:ext>
            </a:extLst>
          </p:cNvPr>
          <p:cNvGrpSpPr/>
          <p:nvPr/>
        </p:nvGrpSpPr>
        <p:grpSpPr>
          <a:xfrm flipH="1">
            <a:off x="10936161" y="0"/>
            <a:ext cx="1255839" cy="1255839"/>
            <a:chOff x="0" y="0"/>
            <a:chExt cx="1255839" cy="125583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7750479-99A0-FFC1-0803-120829E59F25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5C8EDBAC-9B8D-0CCE-E270-DE7D7650B70A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C6D98ED1-9E23-44E9-CE69-54095C3E5663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8C2F278-1EC4-6F05-4A7B-6FB0857674F8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" name="Freeform 16">
            <a:extLst>
              <a:ext uri="{FF2B5EF4-FFF2-40B4-BE49-F238E27FC236}">
                <a16:creationId xmlns:a16="http://schemas.microsoft.com/office/drawing/2014/main" id="{7DD5094A-77DC-3E96-7E3C-237A9214D0B0}"/>
              </a:ext>
            </a:extLst>
          </p:cNvPr>
          <p:cNvSpPr/>
          <p:nvPr/>
        </p:nvSpPr>
        <p:spPr>
          <a:xfrm>
            <a:off x="10528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52C65FA-9D9D-6929-9CDE-7A53F9FCF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24565" y="-11057"/>
            <a:ext cx="1913215" cy="29216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480B6F-2A2F-CBD8-658D-7DDE395129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98" y="1255839"/>
            <a:ext cx="386017" cy="387907"/>
          </a:xfrm>
          <a:prstGeom prst="rect">
            <a:avLst/>
          </a:prstGeom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D61591-D728-542E-17EC-CA2DFEF9E891}"/>
              </a:ext>
            </a:extLst>
          </p:cNvPr>
          <p:cNvSpPr txBox="1"/>
          <p:nvPr/>
        </p:nvSpPr>
        <p:spPr>
          <a:xfrm>
            <a:off x="1540274" y="1255839"/>
            <a:ext cx="88886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In Our project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the BOT</a:t>
            </a:r>
            <a:r>
              <a:rPr lang="en-US" sz="2400" b="1" i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will take profit of 10 points and loss o</a:t>
            </a: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f 5 points that will make R:R ratio to 1:2 and i.e. considered as suitable ratio in market.</a:t>
            </a:r>
            <a:endParaRPr lang="en-IN" sz="2400" b="1" i="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6C026C-EAE0-17AD-B451-905C8A9C36CD}"/>
              </a:ext>
            </a:extLst>
          </p:cNvPr>
          <p:cNvSpPr txBox="1"/>
          <p:nvPr/>
        </p:nvSpPr>
        <p:spPr>
          <a:xfrm>
            <a:off x="1540273" y="2990046"/>
            <a:ext cx="9840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In general, One can use the risk and reward according to their capital deployed to trade in the market.</a:t>
            </a:r>
            <a:endParaRPr lang="en-IN" sz="2400" b="1" i="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B6B4F36-0196-DF19-CCB0-5581AFFC12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96" y="2990046"/>
            <a:ext cx="386017" cy="387907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3805CF-11A3-4601-0B0B-6DCD2FD19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92000"/>
                    </a14:imgEffect>
                    <a14:imgEffect>
                      <a14:saturation sat="400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97" y="4465218"/>
            <a:ext cx="386017" cy="387907"/>
          </a:xfrm>
          <a:prstGeom prst="rect">
            <a:avLst/>
          </a:prstGeom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7AC8BA9-7AC5-3FF7-201D-E9F437B967E9}"/>
              </a:ext>
            </a:extLst>
          </p:cNvPr>
          <p:cNvSpPr txBox="1"/>
          <p:nvPr/>
        </p:nvSpPr>
        <p:spPr>
          <a:xfrm>
            <a:off x="1540272" y="4522256"/>
            <a:ext cx="95301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This strategy is manually tested and it has given approx. 80% return.</a:t>
            </a:r>
            <a:endParaRPr lang="en-IN" sz="2400" b="1" i="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40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03C4E81-985F-55D2-63E5-D090F2CE74E2}"/>
              </a:ext>
            </a:extLst>
          </p:cNvPr>
          <p:cNvGrpSpPr/>
          <p:nvPr/>
        </p:nvGrpSpPr>
        <p:grpSpPr>
          <a:xfrm>
            <a:off x="0" y="0"/>
            <a:ext cx="1255839" cy="1255839"/>
            <a:chOff x="0" y="0"/>
            <a:chExt cx="1255839" cy="125583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1E7D642-B2FE-9602-49FF-182313120EEE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2E57B838-41B3-ED77-AF8C-B44FB3FE9B51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43252B05-59ED-61D7-7E00-2697DE5C63DE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96B7A90-676E-E2C4-24AF-1594B77D1AAB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" name="Freeform 16">
            <a:extLst>
              <a:ext uri="{FF2B5EF4-FFF2-40B4-BE49-F238E27FC236}">
                <a16:creationId xmlns:a16="http://schemas.microsoft.com/office/drawing/2014/main" id="{38CB0A37-500D-5CA7-83EC-683FEE64BC53}"/>
              </a:ext>
            </a:extLst>
          </p:cNvPr>
          <p:cNvSpPr/>
          <p:nvPr/>
        </p:nvSpPr>
        <p:spPr>
          <a:xfrm flipH="1">
            <a:off x="241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39B936-8573-8177-C49D-B82B3C908C04}"/>
              </a:ext>
            </a:extLst>
          </p:cNvPr>
          <p:cNvSpPr txBox="1"/>
          <p:nvPr/>
        </p:nvSpPr>
        <p:spPr>
          <a:xfrm>
            <a:off x="3043084" y="91675"/>
            <a:ext cx="61058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atin typeface="Arial Black" panose="020B0A04020102020204" pitchFamily="34" charset="0"/>
                <a:cs typeface="Arial" panose="020B0604020202020204" pitchFamily="34" charset="0"/>
              </a:rPr>
              <a:t>FLOW-CHART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BD289B3-3185-51A8-86C0-99946A355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8195" y="2547213"/>
            <a:ext cx="2408903" cy="276704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D834A38-B100-6A9D-3CAC-65673D07C0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28897" y="0"/>
            <a:ext cx="1913215" cy="29216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D43342-7F79-D64B-194E-B2062B73B5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047" y="1024032"/>
            <a:ext cx="9485594" cy="512276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48550" y="2628877"/>
            <a:ext cx="717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rial Black" panose="020B0A04020102020204" pitchFamily="34" charset="0"/>
                <a:cs typeface="Arial" panose="020B0604020202020204" pitchFamily="34" charset="0"/>
              </a:rPr>
              <a:t>BOT</a:t>
            </a:r>
          </a:p>
        </p:txBody>
      </p:sp>
    </p:spTree>
    <p:extLst>
      <p:ext uri="{BB962C8B-B14F-4D97-AF65-F5344CB8AC3E}">
        <p14:creationId xmlns:p14="http://schemas.microsoft.com/office/powerpoint/2010/main" val="385693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lipstream">
    <a:dk1>
      <a:sysClr val="windowText" lastClr="000000"/>
    </a:dk1>
    <a:lt1>
      <a:sysClr val="window" lastClr="FFFFFF"/>
    </a:lt1>
    <a:dk2>
      <a:srgbClr val="212745"/>
    </a:dk2>
    <a:lt2>
      <a:srgbClr val="B4DCFA"/>
    </a:lt2>
    <a:accent1>
      <a:srgbClr val="4E67C8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6C7AA"/>
    </a:hlink>
    <a:folHlink>
      <a:srgbClr val="59A8D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2198</TotalTime>
  <Words>758</Words>
  <Application>Microsoft Office PowerPoint</Application>
  <PresentationFormat>Widescreen</PresentationFormat>
  <Paragraphs>70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Arial Black</vt:lpstr>
      <vt:lpstr>Arial Rounded MT Bold</vt:lpstr>
      <vt:lpstr>Calibri</vt:lpstr>
      <vt:lpstr>Calibri Light</vt:lpstr>
      <vt:lpstr>urw-din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Nagarjun Honrao</cp:lastModifiedBy>
  <cp:revision>57</cp:revision>
  <dcterms:created xsi:type="dcterms:W3CDTF">2021-12-28T15:11:28Z</dcterms:created>
  <dcterms:modified xsi:type="dcterms:W3CDTF">2022-10-04T07:58:16Z</dcterms:modified>
</cp:coreProperties>
</file>